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60" r:id="rId2"/>
    <p:sldId id="274" r:id="rId3"/>
    <p:sldId id="257" r:id="rId4"/>
    <p:sldId id="279" r:id="rId5"/>
    <p:sldId id="282" r:id="rId6"/>
    <p:sldId id="261" r:id="rId7"/>
    <p:sldId id="276" r:id="rId8"/>
    <p:sldId id="259" r:id="rId9"/>
    <p:sldId id="269" r:id="rId10"/>
    <p:sldId id="262" r:id="rId11"/>
    <p:sldId id="263" r:id="rId12"/>
    <p:sldId id="265" r:id="rId13"/>
    <p:sldId id="266" r:id="rId14"/>
    <p:sldId id="270" r:id="rId15"/>
    <p:sldId id="271" r:id="rId16"/>
    <p:sldId id="272" r:id="rId17"/>
    <p:sldId id="278" r:id="rId18"/>
    <p:sldId id="281" r:id="rId19"/>
    <p:sldId id="283" r:id="rId20"/>
    <p:sldId id="28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15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7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95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2637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87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092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94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072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15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28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02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47051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89969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07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7317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77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2F4E-2B38-4DFA-95A5-0D703EAD1A9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58A8-304F-4BED-BB5A-A9A3639A8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19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89" y="764373"/>
            <a:ext cx="11009811" cy="12709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</a:t>
            </a:r>
            <a:b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«личность педагога в рамках коллектива. Конфликты»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952A3F-4E9D-44A8-B6E8-BBB3FADB2398}"/>
              </a:ext>
            </a:extLst>
          </p:cNvPr>
          <p:cNvSpPr/>
          <p:nvPr/>
        </p:nvSpPr>
        <p:spPr>
          <a:xfrm>
            <a:off x="266700" y="5360117"/>
            <a:ext cx="7962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«ГУСО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Пружанский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районный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Казберович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Анатольевна</a:t>
            </a:r>
          </a:p>
        </p:txBody>
      </p:sp>
      <p:pic>
        <p:nvPicPr>
          <p:cNvPr id="1028" name="Picture 4" descr="Конфликт – Бесплатные иконки: пользователь">
            <a:extLst>
              <a:ext uri="{FF2B5EF4-FFF2-40B4-BE49-F238E27FC236}">
                <a16:creationId xmlns:a16="http://schemas.microsoft.com/office/drawing/2014/main" xmlns="" id="{B674E2AA-46C2-45B2-BD36-30C2A17AD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3678" y="2035277"/>
            <a:ext cx="3333136" cy="332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771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1665" y="2092411"/>
            <a:ext cx="921814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2AA336B-2435-4456-B889-9BD61303A71E}"/>
              </a:ext>
            </a:extLst>
          </p:cNvPr>
          <p:cNvSpPr/>
          <p:nvPr/>
        </p:nvSpPr>
        <p:spPr>
          <a:xfrm>
            <a:off x="5470764" y="748051"/>
            <a:ext cx="3755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поведения 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F680651-1A88-4A86-BE2B-690446F5CEF7}"/>
              </a:ext>
            </a:extLst>
          </p:cNvPr>
          <p:cNvSpPr/>
          <p:nvPr/>
        </p:nvSpPr>
        <p:spPr>
          <a:xfrm>
            <a:off x="1207476" y="1443840"/>
            <a:ext cx="976532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Повышающие напряжение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Перебивание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Игнорирование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состояния: своего и партнера.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Подчеркивание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между собой и партнером, приуменьшение вклада партнера в общее дело и преувеличение своего.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Демонстрация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незаинтересованности в проблеме партнера.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Принижения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партнера, негативная оценка личности партнера.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«личности».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Резкое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убыстрения темпа речи.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Избегание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пространственной близости и наклона тела.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25632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03D214-2EE6-4EB7-BF5F-F000CFCE7B52}"/>
              </a:ext>
            </a:extLst>
          </p:cNvPr>
          <p:cNvSpPr/>
          <p:nvPr/>
        </p:nvSpPr>
        <p:spPr>
          <a:xfrm>
            <a:off x="1735015" y="902676"/>
            <a:ext cx="927295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Снижающие напряжение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Преодоление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партнеру возможности выговориться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Вербализация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состояния: своего и партнера.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вашей неправоты –немедленное признание ее.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выхода из сложившейся ситуации.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фактам.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Спокойный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уверенный темп речи.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Поддержание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оптимальной дистанции, угла поворота и контакта.</a:t>
            </a:r>
          </a:p>
          <a:p>
            <a:pPr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проблемам партнера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02677" y="4338372"/>
            <a:ext cx="10832124" cy="25699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“Другими словами” 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упражнении вам предлагается поработать над неконструктивными установками в общении с другими людьми, которые зачастую приводят к возникновению или еще большему усугублению конфликта. Обычно нас раздражает, а порой и просто выводит из себя, когда другой человек говорит нам фразы типа: “Ты должен…”, “Это твоя обязанность…”, “С тобой невозможно разговаривать…”, “Ты безответственный человек” и т.п.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548716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b="1" dirty="0"/>
              <a:t> </a:t>
            </a:r>
          </a:p>
          <a:p>
            <a:pPr marL="0" indent="0" algn="ctr">
              <a:buNone/>
            </a:pP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96462" y="1351591"/>
            <a:ext cx="105859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К. Томас  выделяет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основных стилей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поведения в конфликтной ситуации: 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конкуренция, 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сотрудничество,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компромисс, 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уклонение 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приспособление. </a:t>
            </a:r>
          </a:p>
          <a:p>
            <a:pPr marL="0" marR="0" lvl="0" indent="374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также подчеркивает, что в разных ситуациях в поведении могут сочетаться различные  стили: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55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29" y="1230923"/>
            <a:ext cx="10820400" cy="414750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тиль конкуренции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(доминирование, соперничество, борьба, напористость) может использовать человек обладающий сильной волей, достаточным авторитетом, властью, не очень заинтересованный  в сотрудничестве с другой стороной и стремящийся в первую очередь удовлетворить собственные интересы.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стиль можно использовать, если: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а) исход  конфликта очень важен для вас, и вы  делаете большую ставку  на решение возникшей проблемы в свою пользу;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вы обладаете достаточной властью и авторитетом, и вам представляется очевидным, что предлагаемое вами решение – наилучшее;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вы чувствуете, что у вас нет иного выбора,  и вам нечего терять;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г) вы должны принять не популярное решение,  и у вас достаточно полномочий для выбора этого шага;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вы взаимодействуете  с подчиненными, предпочитающими авторитарный стиль.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Однако следует иметь в виду, что это не тот стиль, который можно использовать в близких личных отношениях, так как кроме отчуждения он ничего больше не сможет  вызвать. </a:t>
            </a:r>
            <a:endParaRPr lang="ru-RU" sz="2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60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050" y="1606732"/>
            <a:ext cx="10725150" cy="4089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79939" y="1049375"/>
            <a:ext cx="1118381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сотрудничества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(кооперация, интеграция) можно использовать, если, отстаивая  собственные интересы, вы вынуждены  принимать во внимание  нужды и желания другой стороны.  Этот стиль наиболее труден, так как  он требует  более продолжительной работы.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его применения – разработка долгосрочного взаимовыгодного решения. Такой стиль требует  умения объяснять свои желания, выслушивать друг друга, сдерживать эмоции.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разрешения конфликта этот стиль можно использовать в  ситуациях, когда: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необходимо найти общее решение, если каждый из подходов важен и не допускает компромиссных решений;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б) у вас прочные, длительные, взаимозависимые  отношения  с другой стороной;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стороны способны  выслушивать друг друга и излагать  суть своих интересов,  умеют интегрировать точки зрения.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31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0954" y="1028343"/>
            <a:ext cx="110079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компромисса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суть которого в том, что стороны  стремятся урегулировать разногласия  при взаимных уступках. В этом плане он напоминает стиль сотрудничества, однако, осуществляется на более поверхностном уровне. Этот стиль наиболее эффективен, если обе стороны хотят одного и того же, но знают, что одновременно это невыполнимо (например, стремление занять одну и ту же должность или одно и тоже помещение).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Такой подход к разрешению конфликтов целесообразно использовать в следующих ситуациях: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обе стороны имеют одинаково убедительные аргументы      и обладают одинаковой властью;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удовлетворение вашего желания  имеет для вас не слишком большое значение; г) вас может устроить временное решение, так как нет времени для выработки другого, или другие подходы оказались неэффективны;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компромисс  позволит вам хоть что-то получить, чем все потерять.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717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1084217"/>
            <a:ext cx="11943806" cy="568234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64124" y="1174852"/>
            <a:ext cx="118168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стиль уклонения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(уход, избегание, игнорирование) реализуется обычно, когда проблема для вас  не столь важна, вы не отстаиваете свои права, не сотрудничаете ни с кем и не хотите тратить время и силы на ее решение. Этот стиль реализуется также в тех ситуациях, когда одна из сторон обладает большей властью, либо  понимает, что не права, или считает, что нет серьезных оснований  для продолжения контактов.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уклонения рекомендуется в   ситуациях, когда: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а) источник разногласий  несущественен для  сторон по сравнению с другими более важными задачами, а потому они считают, что не стоит тратить  на него силы;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б) стороны хотят выиграть время, чтобы изучить ситуацию и получить дополнительную информацию, прежде чем принять какое-либо решение;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пытаться решить проблему немедленно опасно, так как открытое обсуждение конфликта  может только ухудшить ситуацию (например, конфликты взрослых детей и родителей);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подчиненные сами могут успешно урегулировать конфликт.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следует  думать, что этот стиль  всегда является бегством  от проблемы или уклонением от ответственности, так как часто  за какой-то промежуток времени она может разрешиться сама собой или стороны смогут заняться ею позже, когда будут обладать достаточным объемом информации.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09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7907" y="-170091"/>
            <a:ext cx="1172307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приспособления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(уступчивость)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означает, что вы действуете  совместно с другой стороной, но при этом не пытаетесь  отстаивать свои собственные интересы в целях сглаживания  и   восстановления нормальной  атмосферы. Томас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Килменн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считают,  что этот стиль наиболее эффективен, когда исход дела важен для другой стороны и не очень существенен для вас и тогда вы жертвуете собственными интересами в пользу другой стороны.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Стиль приспособления может быть применен  в следующих наиболее характерных ситуациях: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важнейшая задача – восстановление спокойствия и стабильности, а не разрешение конфликта;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предмет разногласия для вас не важен, важнее сохранить добрые отношения;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осознаете, что правда не на вашей стороне;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чувствуете, что у вас недостаточно власти  или шансов победить.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16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5539" y="691607"/>
            <a:ext cx="75144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ассертивного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поведения: «твердый внутри и мягкий снаружи»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7846" y="1856174"/>
            <a:ext cx="10269416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«Заезженная пластинка»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(простое повторение ясного и четкого послания с использованием Я - сообщения);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«Игра в туман»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техника внешнего согласия (согласиться с аспектом сообщения, но не с фактом «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 ты прав, такое впечатление может сложиться…»);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«Требование уточнений»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техника бесконечного уточнения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(«На основании каких фактов ты пришел к таким выводам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?»);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«Настойчивое требование, несмотря на негатив</a:t>
            </a:r>
            <a:r>
              <a:rPr lang="ru-RU" alt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(«Возможно, ты прав, однако..»).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«Техника английского профессора»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(сомнение, что выполнение чьих-либо требований не нарушает его личных прав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(«Это часть моей личности»).</a:t>
            </a: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81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8153" y="1230923"/>
            <a:ext cx="99411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обойти конфликт</a:t>
            </a:r>
          </a:p>
          <a:p>
            <a:pPr algn="ctr"/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Уверенное предъявление своих требований, без необходимости  оправдываться.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Восприятие аргументов противной стороны.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 к компромиссу.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 снять негативный эмоциональный фон. 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 контролировать свои негативные эмоции, но не вытеснять их, (подавленные реакции усугубляют проблему).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Корректность в обращении.</a:t>
            </a:r>
          </a:p>
          <a:p>
            <a:pPr algn="just"/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55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0C074D-5260-4591-B523-C6542C00EF03}"/>
              </a:ext>
            </a:extLst>
          </p:cNvPr>
          <p:cNvSpPr/>
          <p:nvPr/>
        </p:nvSpPr>
        <p:spPr>
          <a:xfrm>
            <a:off x="5972636" y="758308"/>
            <a:ext cx="4613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 о богатыре русском</a:t>
            </a:r>
            <a:endParaRPr lang="ru-RU" sz="2800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0892E5D-8AF6-47C0-B1D6-F0EA4A254D3F}"/>
              </a:ext>
            </a:extLst>
          </p:cNvPr>
          <p:cNvSpPr/>
          <p:nvPr/>
        </p:nvSpPr>
        <p:spPr>
          <a:xfrm>
            <a:off x="2133600" y="1305341"/>
            <a:ext cx="7010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пошел богатырь к быстрой реченьке. А на берегу той реки – Змей Горыныч лежит. И стал биться богатырь со Змеем проклятым. День бились, два бились, три бились… Наконец, обессиленные, упали они. Чуть дыша, Горыныч спрашивает: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Чего ж тебе было надобно, Иванушка?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Да, я водицы испить хотел…</a:t>
            </a:r>
          </a:p>
          <a:p>
            <a:pPr>
              <a:buFontTx/>
              <a:buChar char="-"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 пил бы! Чего ж драться-то начал!?</a:t>
            </a:r>
          </a:p>
          <a:p>
            <a:pPr>
              <a:buFontTx/>
              <a:buChar char="-"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Конфликтные ситуации: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ситуации из-за того, что: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мы не поясняем оппоненту, что мы от него хотим;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слышим,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хочет наш собеседник от нас.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60287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08892" y="28149"/>
            <a:ext cx="1106658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Однажды солнце и ветер поспорили, кто из них сильнее. Вдруг они увидели путешественника, что шагает по дороге, и решили: кто быстрее снимет его плащ, тот сильнее.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 ветер. Он стал дуть, что есть силы, стараясь сорвать плащ из человека. Он задувал ему под ворот, у рукава, но у него ничего не выходило. Тогда ветер собрал последние силы и дул на человека сильным порывом, но человек только лучше застегнул плащ, съежился и пошел быстрее.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за дело взялось солнце. “Смотри, - сказало оно ветру. - Я буду действовать по-иному, ласково”. И, действительно, солнце начало нежно пригревать путешествующему спину, руки. Человек расслабился и подставил солнцу свое лицо. Он расстегнул плащ, а потом, когда ему стало жарко, то и совсем его снял.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солнце, победило, действуя по-доброму, с любовью.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работу, всего хорошего!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280574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такая притча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881449"/>
            <a:ext cx="11286308" cy="544097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EEC3D40-758B-4F01-9C18-BF1117B032E9}"/>
              </a:ext>
            </a:extLst>
          </p:cNvPr>
          <p:cNvSpPr/>
          <p:nvPr/>
        </p:nvSpPr>
        <p:spPr>
          <a:xfrm>
            <a:off x="637442" y="2398835"/>
            <a:ext cx="10358805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воспринимаемая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несовместимость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и действий.</a:t>
            </a:r>
          </a:p>
          <a:p>
            <a:pPr algn="r">
              <a:lnSpc>
                <a:spcPct val="80000"/>
              </a:lnSpc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 Майерс)</a:t>
            </a:r>
          </a:p>
          <a:p>
            <a:pPr>
              <a:lnSpc>
                <a:spcPct val="80000"/>
              </a:lnSpc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острый способ разрешения противоречий, заключающийся в противодействии, сопровождающийся негативными эмоциями. </a:t>
            </a:r>
          </a:p>
          <a:p>
            <a:pPr algn="r">
              <a:lnSpc>
                <a:spcPct val="80000"/>
              </a:lnSpc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(А.Я.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Анцупов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А.И. Шипилов)</a:t>
            </a:r>
          </a:p>
          <a:p>
            <a:pPr>
              <a:lnSpc>
                <a:spcPct val="80000"/>
              </a:lnSpc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столкновение, противоборство сторон, при которой хотя бы одна из сторон воспринимает действия другой стороны как угрозу ее интересам. </a:t>
            </a:r>
          </a:p>
          <a:p>
            <a:pPr algn="r">
              <a:lnSpc>
                <a:spcPct val="80000"/>
              </a:lnSpc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(В.П. Шейнов)</a:t>
            </a:r>
          </a:p>
          <a:p>
            <a:pPr>
              <a:lnSpc>
                <a:spcPct val="80000"/>
              </a:lnSpc>
              <a:defRPr/>
            </a:pPr>
            <a:endParaRPr lang="ru-RU" altLang="ru-RU" sz="2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40DADD5-E37C-4EE8-A78E-6DD98CC10119}"/>
              </a:ext>
            </a:extLst>
          </p:cNvPr>
          <p:cNvSpPr/>
          <p:nvPr/>
        </p:nvSpPr>
        <p:spPr>
          <a:xfrm>
            <a:off x="905679" y="1066799"/>
            <a:ext cx="79921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2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Конфликт»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en-US" alt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onflictus</a:t>
            </a:r>
            <a:r>
              <a:rPr lang="en-US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(лат.) – столкновение)</a:t>
            </a:r>
          </a:p>
        </p:txBody>
      </p:sp>
    </p:spTree>
    <p:extLst>
      <p:ext uri="{BB962C8B-B14F-4D97-AF65-F5344CB8AC3E}">
        <p14:creationId xmlns:p14="http://schemas.microsoft.com/office/powerpoint/2010/main" xmlns="" val="298827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7877" y="1317539"/>
            <a:ext cx="11277599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Ведущий просит соединить ладони на уровне груди, а затем надавить правой ладонью на левую.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опыту проведения этого упражнения известно, что левая рука начинает бессознательно оказывать сопротивление, хотя такой инструкции или демонстрации таких действий ведущим не производится).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вы чувствовали?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себя чувствуете?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ощущения у вас возникли при выполнения задания?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 (агрессию) раздражение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подсознательно начинаем сопротивляться, т.е.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раздражение рождает конфликт, агрессию.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мы настроены недружелюбно по отношению к другим, они это почувствуют и неосознанно примут меры защиты.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34023" y="630088"/>
            <a:ext cx="3940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“Руки”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854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5262BB9-469C-4043-A747-BCEBA0D8AD87}"/>
              </a:ext>
            </a:extLst>
          </p:cNvPr>
          <p:cNvSpPr/>
          <p:nvPr/>
        </p:nvSpPr>
        <p:spPr>
          <a:xfrm>
            <a:off x="738555" y="1381126"/>
            <a:ext cx="102723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3333CC"/>
              </a:buClr>
              <a:buFont typeface="Wingdings" panose="05000000000000000000" pitchFamily="2" charset="2"/>
              <a:buNone/>
            </a:pPr>
            <a:r>
              <a:rPr lang="ru-RU" altLang="ru-RU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Конфликтогены</a:t>
            </a:r>
            <a:r>
              <a:rPr lang="ru-RU" alt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слова, действия, поступки, которые могут привести к конфликту (например: неучтивое обращение  не всегда приводит к конфликту, думаем что «сойдет») </a:t>
            </a:r>
          </a:p>
          <a:p>
            <a:pPr algn="just">
              <a:buClr>
                <a:srgbClr val="3333CC"/>
              </a:buClr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в наш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(</a:t>
            </a:r>
            <a:r>
              <a:rPr lang="ru-RU" alt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конфликтоген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отвечаем более сильным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словом.</a:t>
            </a:r>
            <a:endParaRPr lang="ru-RU" alt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3333CC"/>
              </a:buClr>
            </a:pP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Clr>
                <a:srgbClr val="3333CC"/>
              </a:buClr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333CC"/>
              </a:buClr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ru-RU" alt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798" y="3411414"/>
            <a:ext cx="1828802" cy="1090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кколл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05598" y="3540371"/>
            <a:ext cx="1324709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1693" y="3540370"/>
            <a:ext cx="144193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132276" y="3317632"/>
            <a:ext cx="1664678" cy="1055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58973" y="3341078"/>
            <a:ext cx="1735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Конфликтная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(накопившиеся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противоречия)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2977661" y="344658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90647" y="3598986"/>
            <a:ext cx="111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Повод,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инцидент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5673969" y="3399693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688684" y="3505200"/>
            <a:ext cx="141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«Последняя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капля»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8112369" y="331763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1568" y="3657600"/>
            <a:ext cx="131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конфликт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4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5502" y="955590"/>
            <a:ext cx="10923373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52914A0-26E8-4305-B102-3D7558090D7A}"/>
              </a:ext>
            </a:extLst>
          </p:cNvPr>
          <p:cNvSpPr/>
          <p:nvPr/>
        </p:nvSpPr>
        <p:spPr>
          <a:xfrm>
            <a:off x="3040328" y="770924"/>
            <a:ext cx="915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межличностных конфликтов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A20E801-F4D0-4FC0-AB03-A040A892AD80}"/>
              </a:ext>
            </a:extLst>
          </p:cNvPr>
          <p:cNvSpPr/>
          <p:nvPr/>
        </p:nvSpPr>
        <p:spPr>
          <a:xfrm>
            <a:off x="926123" y="1305342"/>
            <a:ext cx="896815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Взаимная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"симпатия (антипатия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)"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отношений двух отдельно взятых коллег и никак не затрагивает других, но последствия может ощутить на себе весь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</a:t>
            </a: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Неблагоприятная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атмосфера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вызвана образованием противостоящих группировок, культурными, эстетическими различиями людей, действиями руководителя и т. д. 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altLang="ru-RU" sz="2000" dirty="0"/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Плохая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коммуникация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люди не понимают, не учитывают намерения, состояния друг друга, не считаются с потребностями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</a:p>
          <a:p>
            <a:pPr algn="just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Неумение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свое эмоциональное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</a:p>
          <a:p>
            <a:pPr algn="just">
              <a:buFont typeface="Arial" pitchFamily="34" charset="0"/>
              <a:buChar char="•"/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Низкий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самоуважения</a:t>
            </a:r>
          </a:p>
          <a:p>
            <a:pPr algn="just">
              <a:buFont typeface="Arial" pitchFamily="34" charset="0"/>
              <a:buChar char="•"/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Замкнутость  (необщительность)</a:t>
            </a:r>
          </a:p>
        </p:txBody>
      </p:sp>
    </p:spTree>
    <p:extLst>
      <p:ext uri="{BB962C8B-B14F-4D97-AF65-F5344CB8AC3E}">
        <p14:creationId xmlns:p14="http://schemas.microsoft.com/office/powerpoint/2010/main" xmlns="" val="167873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1B84863-158C-4008-9EBE-F35F59C6D303}"/>
              </a:ext>
            </a:extLst>
          </p:cNvPr>
          <p:cNvSpPr/>
          <p:nvPr/>
        </p:nvSpPr>
        <p:spPr>
          <a:xfrm>
            <a:off x="3551530" y="728269"/>
            <a:ext cx="7391703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Упражнение «Плюсы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 минусы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конфликта»</a:t>
            </a:r>
          </a:p>
          <a:p>
            <a:pPr algn="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(2 группы участников определяю + и – конфликтов.  </a:t>
            </a:r>
          </a:p>
          <a:p>
            <a:pPr algn="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Затем результаты сравниваются)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0923" y="1720836"/>
            <a:ext cx="103749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конфликта: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Отрицательные эмоциональные переживания, которые могут привести к различным заболеваниям.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Нарушение деловых и личных отношений между людьми, снижение дисциплины. В целом ухудшается социально-психологический климат.</a:t>
            </a: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Ухудшение качества работы. 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Сложное восстановление деловых отношений.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Представление о победителях или побежденных как о врагах.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Временные потери. На одну минуту конфликта приходится 12 минут </a:t>
            </a:r>
            <a:r>
              <a:rPr lang="ru-RU" sz="2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послеконфликтных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переживаний.</a:t>
            </a:r>
            <a:endParaRPr lang="ru-RU" sz="2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42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037" y="1449859"/>
            <a:ext cx="11104605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18491" y="1465386"/>
            <a:ext cx="999978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Плюсы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itchFamily="18" charset="0"/>
              </a:rPr>
              <a:t>конфликта: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Конфликт вскрывает «слабое звено» в организации, во взаимоотношениях (диагностическая функция конфликта).</a:t>
            </a: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Конфликт дает возможность увидеть скрытые отношения.</a:t>
            </a: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Конфликт дает возможность выплеснуть отрицательные эмоции, снять напряжение.</a:t>
            </a: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Конфликт – это толчок к пересмотру, развитию своих взглядов на привычное.</a:t>
            </a: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-Необходимость разрешения конфликта обуславливает развитие организации.</a:t>
            </a:r>
          </a:p>
          <a:p>
            <a:pPr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Конфликт способствует сплочению коллектива при противоборстве с внешним врагом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5185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A62CA54-7F2D-437A-AE81-C3DD4634DB9A}"/>
              </a:ext>
            </a:extLst>
          </p:cNvPr>
          <p:cNvSpPr/>
          <p:nvPr/>
        </p:nvSpPr>
        <p:spPr>
          <a:xfrm>
            <a:off x="3819525" y="714375"/>
            <a:ext cx="6285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Приемы разрешения конфликтов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F45F13-0270-4714-8EFC-B09BC851A766}"/>
              </a:ext>
            </a:extLst>
          </p:cNvPr>
          <p:cNvSpPr/>
          <p:nvPr/>
        </p:nvSpPr>
        <p:spPr>
          <a:xfrm>
            <a:off x="1857375" y="1327994"/>
            <a:ext cx="95609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причину конфликта.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Покажите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собеседнику, готовность говорить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данной ситуации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вам не безразличны эмоции,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переживания собеседника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(проанализировать время, место удобное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решения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данной проблемы).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Разделяйте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ответственность.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Сужайте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зону конфликта.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совместных путей решения конфликта.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Резюмирование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подведение итогов встречи.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362683074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1008</TotalTime>
  <Words>1846</Words>
  <Application>Microsoft Office PowerPoint</Application>
  <PresentationFormat>Произвольный</PresentationFormat>
  <Paragraphs>200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След самолета</vt:lpstr>
      <vt:lpstr>Семинар-практикум «личность педагога в рамках коллектива. Конфликты»</vt:lpstr>
      <vt:lpstr>Слайд 2</vt:lpstr>
      <vt:lpstr>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Пользователь</dc:creator>
  <cp:lastModifiedBy>Admin</cp:lastModifiedBy>
  <cp:revision>106</cp:revision>
  <dcterms:created xsi:type="dcterms:W3CDTF">2018-01-08T13:49:42Z</dcterms:created>
  <dcterms:modified xsi:type="dcterms:W3CDTF">2022-12-28T06:51:22Z</dcterms:modified>
</cp:coreProperties>
</file>