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1" r:id="rId2"/>
    <p:sldId id="256" r:id="rId3"/>
    <p:sldId id="264" r:id="rId4"/>
    <p:sldId id="331" r:id="rId5"/>
    <p:sldId id="267" r:id="rId6"/>
    <p:sldId id="266" r:id="rId7"/>
    <p:sldId id="329" r:id="rId8"/>
    <p:sldId id="289" r:id="rId9"/>
    <p:sldId id="330" r:id="rId10"/>
    <p:sldId id="324" r:id="rId11"/>
    <p:sldId id="325" r:id="rId12"/>
    <p:sldId id="326" r:id="rId13"/>
    <p:sldId id="327" r:id="rId14"/>
    <p:sldId id="286" r:id="rId15"/>
    <p:sldId id="288" r:id="rId16"/>
    <p:sldId id="273" r:id="rId17"/>
    <p:sldId id="275" r:id="rId18"/>
    <p:sldId id="277" r:id="rId19"/>
    <p:sldId id="279" r:id="rId20"/>
    <p:sldId id="285" r:id="rId21"/>
    <p:sldId id="270" r:id="rId22"/>
    <p:sldId id="302" r:id="rId23"/>
    <p:sldId id="306" r:id="rId24"/>
    <p:sldId id="307" r:id="rId25"/>
    <p:sldId id="308" r:id="rId26"/>
    <p:sldId id="309" r:id="rId27"/>
    <p:sldId id="311" r:id="rId28"/>
    <p:sldId id="312" r:id="rId29"/>
    <p:sldId id="314" r:id="rId30"/>
    <p:sldId id="315" r:id="rId31"/>
    <p:sldId id="317" r:id="rId32"/>
    <p:sldId id="33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56D0-3174-49A2-9A91-419B5862C8D5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3A2A5-1052-46DC-8282-85644619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C5DC6-2DF3-448E-9D08-B8D842E8248D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1ED7-C206-4B53-AAE6-46C15B8E3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-6.moifoto.ru/big/1/513/2710031qua.jpg?126140573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к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4429132"/>
            <a:ext cx="392633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белая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857356" y="1285861"/>
            <a:ext cx="7143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3214678" y="1928802"/>
            <a:ext cx="189706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6600" dirty="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ru-RU" sz="115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109522">
            <a:off x="5500694" y="1714488"/>
            <a:ext cx="2357455" cy="2646878"/>
          </a:xfrm>
          <a:prstGeom prst="rect">
            <a:avLst/>
          </a:prstGeom>
          <a:solidFill>
            <a:srgbClr val="FFFF00"/>
          </a:solidFill>
          <a:ln w="34925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16600" dirty="0">
                <a:solidFill>
                  <a:srgbClr val="FF0000"/>
                </a:solidFill>
                <a:latin typeface="+mn-lt"/>
              </a:rPr>
              <a:t>я</a:t>
            </a:r>
          </a:p>
        </p:txBody>
      </p:sp>
      <p:pic>
        <p:nvPicPr>
          <p:cNvPr id="8194" name="Picture 2" descr="C:\Documents and Settings\Admin\Мои документы\Мои рисунки\животные анимации\ji07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14488"/>
            <a:ext cx="2381250" cy="3286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H="1">
            <a:off x="642910" y="-285776"/>
            <a:ext cx="2928958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   </a:t>
            </a:r>
            <a:r>
              <a:rPr lang="ru-RU" sz="1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857356" y="785794"/>
            <a:ext cx="1500187" cy="9286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603268" y="4500570"/>
            <a:ext cx="39306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белка</a:t>
            </a:r>
            <a:endParaRPr lang="ru-RU" sz="115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85926"/>
            <a:ext cx="131799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828C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</a:t>
            </a:r>
            <a:endParaRPr lang="ru-RU" sz="1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828C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Мои документы\Мои рисунки\Русс-яз\dayana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928670"/>
            <a:ext cx="2286016" cy="400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Admin\Мои документы\Мои рисунки\птицы разные\чай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714488"/>
            <a:ext cx="271464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86248" y="1928802"/>
            <a:ext cx="785818" cy="1928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-428652"/>
            <a:ext cx="121444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0"/>
            <a:ext cx="242889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,,,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99040" y="4071942"/>
            <a:ext cx="458837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белить</a:t>
            </a:r>
            <a:endParaRPr lang="ru-RU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Изображение 05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28728" y="2000240"/>
            <a:ext cx="2101010" cy="2214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116" y="-42865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-428652"/>
            <a:ext cx="8305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9933FF"/>
                </a:solidFill>
              </a:rPr>
              <a:t>,</a:t>
            </a:r>
            <a:endParaRPr lang="ru-RU" sz="19900" dirty="0">
              <a:solidFill>
                <a:srgbClr val="99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857364"/>
            <a:ext cx="325121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ить</a:t>
            </a:r>
            <a:endParaRPr lang="ru-RU" sz="1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1637362" y="4500570"/>
            <a:ext cx="58625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верблюд</a:t>
            </a:r>
            <a:endParaRPr lang="ru-RU" sz="115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C:\Documents and Settings\Admin\Мои документы\Мои рисунки\Русс-яз\63fd662b9e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Documents and Settings\Admin\Мои документы\Мои рисунки\Русс-яз\71807381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357298"/>
            <a:ext cx="3071834" cy="228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9058" y="1643050"/>
            <a:ext cx="91884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57166"/>
            <a:ext cx="5020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024" y="428604"/>
            <a:ext cx="5020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ЗИМОЙ</a:t>
            </a:r>
            <a:endParaRPr lang="ru-RU" sz="4400" b="1" dirty="0"/>
          </a:p>
        </p:txBody>
      </p:sp>
      <p:pic>
        <p:nvPicPr>
          <p:cNvPr id="5" name="Picture 2" descr="http://i5.beon.ru/97/70/367097/74/13622474/668cfc1ca501b8ec640d32de0f7cb075_full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8325" y="1514475"/>
            <a:ext cx="5924550" cy="44386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 </a:t>
            </a:r>
            <a:r>
              <a:rPr lang="ru-RU" b="1" dirty="0" err="1" smtClean="0"/>
              <a:t>_</a:t>
            </a:r>
            <a:r>
              <a:rPr lang="ru-RU" sz="4400" b="1" dirty="0" err="1" smtClean="0"/>
              <a:t>елый</a:t>
            </a:r>
            <a:r>
              <a:rPr lang="ru-RU" sz="4400" b="1" dirty="0" smtClean="0"/>
              <a:t>  снег</a:t>
            </a:r>
            <a:endParaRPr lang="ru-RU" sz="4400" b="1" dirty="0"/>
          </a:p>
        </p:txBody>
      </p:sp>
      <p:pic>
        <p:nvPicPr>
          <p:cNvPr id="8" name="Picture 4" descr="http://pek.kiev.ua/images/articles/christmasmoonligh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1650" y="1604962"/>
            <a:ext cx="6057900" cy="42576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_</a:t>
            </a:r>
            <a:r>
              <a:rPr lang="ru-RU" sz="4400" b="1" dirty="0" err="1" smtClean="0"/>
              <a:t>ети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pic>
        <p:nvPicPr>
          <p:cNvPr id="8" name="Picture 4" descr="http://i052.radikal.ru/0811/27/b6005e78744d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857223" y="1928802"/>
            <a:ext cx="5174957" cy="41434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2" descr="http://stat8.blog.ru/lr/092cb2dc3ede77952e66fd5da2d74b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1643050"/>
            <a:ext cx="2215888" cy="26432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3985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 </a:t>
            </a:r>
            <a:r>
              <a:rPr lang="ru-RU" b="1" dirty="0" err="1" smtClean="0"/>
              <a:t>_</a:t>
            </a:r>
            <a:r>
              <a:rPr lang="ru-RU" sz="4400" b="1" dirty="0" err="1" smtClean="0"/>
              <a:t>ежать</a:t>
            </a:r>
            <a:r>
              <a:rPr lang="ru-RU" sz="4400" b="1" dirty="0" smtClean="0"/>
              <a:t> на лыжах</a:t>
            </a:r>
            <a:endParaRPr lang="ru-RU" sz="4400" b="1" dirty="0"/>
          </a:p>
        </p:txBody>
      </p:sp>
      <p:pic>
        <p:nvPicPr>
          <p:cNvPr id="5" name="Picture 2" descr="http://www.med.uio.no/rh/bk/seminar/NordicCME05/images/6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071678"/>
            <a:ext cx="6095086" cy="40532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снежная </a:t>
            </a:r>
            <a:r>
              <a:rPr lang="ru-RU" b="1" dirty="0" err="1" smtClean="0"/>
              <a:t>_</a:t>
            </a:r>
            <a:r>
              <a:rPr lang="ru-RU" sz="4400" b="1" dirty="0" err="1" smtClean="0"/>
              <a:t>а_а</a:t>
            </a:r>
            <a:endParaRPr lang="ru-RU" sz="4400" b="1" dirty="0"/>
          </a:p>
        </p:txBody>
      </p:sp>
      <p:pic>
        <p:nvPicPr>
          <p:cNvPr id="5" name="Picture 2" descr="http://klassschool88.ucoz.ru/_nw/0/45401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99"/>
            <a:ext cx="3300424" cy="4664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т</a:t>
            </a:r>
            <a:r>
              <a:rPr lang="ru-RU" sz="4400" b="1" dirty="0" smtClean="0"/>
              <a:t>яжело зимой</a:t>
            </a:r>
            <a:endParaRPr lang="ru-RU" sz="4400" b="1" dirty="0"/>
          </a:p>
        </p:txBody>
      </p:sp>
      <p:pic>
        <p:nvPicPr>
          <p:cNvPr id="7" name="Picture 2" descr="Картинка 3 из 2543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642910" y="1643050"/>
            <a:ext cx="2352675" cy="2286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857628"/>
            <a:ext cx="1180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_</a:t>
            </a:r>
            <a:r>
              <a:rPr lang="ru-RU" sz="2800" b="1" dirty="0" smtClean="0"/>
              <a:t>ЕЛКА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929330"/>
            <a:ext cx="1485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ЗЯ_ ЛИК</a:t>
            </a:r>
            <a:endParaRPr lang="ru-RU" sz="2800" b="1" dirty="0"/>
          </a:p>
        </p:txBody>
      </p:sp>
      <p:pic>
        <p:nvPicPr>
          <p:cNvPr id="14" name="Picture 4" descr="http://i72.carguru.ru/75/96/9675/9/254309/50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571612"/>
            <a:ext cx="2598241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Прямоугольник 14"/>
          <p:cNvSpPr/>
          <p:nvPr/>
        </p:nvSpPr>
        <p:spPr>
          <a:xfrm>
            <a:off x="6286512" y="6072206"/>
            <a:ext cx="1390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   _ЯТЕЛ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3429000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ВОРО</a:t>
            </a:r>
            <a:r>
              <a:rPr lang="en-US" sz="2800" b="1" dirty="0" smtClean="0"/>
              <a:t>_</a:t>
            </a:r>
            <a:r>
              <a:rPr lang="ru-RU" sz="2800" b="1" dirty="0" smtClean="0"/>
              <a:t>ЕЙ</a:t>
            </a:r>
            <a:endParaRPr lang="ru-RU" sz="28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2236" y="4013365"/>
            <a:ext cx="2308392" cy="1915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3" descr="D:\мое\рь\103147_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929066"/>
            <a:ext cx="1868919" cy="2214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143271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Дифференциация букв </a:t>
            </a:r>
            <a:r>
              <a:rPr lang="ru-RU" sz="6700" b="1" dirty="0" smtClean="0">
                <a:solidFill>
                  <a:srgbClr val="FFFF00"/>
                </a:solidFill>
              </a:rPr>
              <a:t/>
            </a:r>
            <a:br>
              <a:rPr lang="ru-RU" sz="6700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Corbel" pitchFamily="34" charset="0"/>
              </a:rPr>
              <a:t>    </a:t>
            </a:r>
            <a:r>
              <a:rPr lang="ru-RU" b="1" dirty="0" smtClean="0">
                <a:solidFill>
                  <a:srgbClr val="FFFF00"/>
                </a:solidFill>
                <a:latin typeface="Corbel" pitchFamily="34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Corbel" pitchFamily="34" charset="0"/>
              </a:rPr>
              <a:t>  </a:t>
            </a:r>
            <a:r>
              <a:rPr lang="ru-RU" sz="5400" b="1" i="1" dirty="0" smtClean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в слогах, словах и предложениях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571868" y="1500174"/>
            <a:ext cx="804345" cy="1179060"/>
            <a:chOff x="3054" y="1664"/>
            <a:chExt cx="1764" cy="2642"/>
          </a:xfrm>
        </p:grpSpPr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3054" y="1737"/>
              <a:ext cx="1764" cy="2569"/>
            </a:xfrm>
            <a:custGeom>
              <a:avLst/>
              <a:gdLst/>
              <a:ahLst/>
              <a:cxnLst>
                <a:cxn ang="0">
                  <a:pos x="1764" y="741"/>
                </a:cxn>
                <a:cxn ang="0">
                  <a:pos x="356" y="1783"/>
                </a:cxn>
                <a:cxn ang="0">
                  <a:pos x="18" y="2386"/>
                </a:cxn>
                <a:cxn ang="0">
                  <a:pos x="466" y="2295"/>
                </a:cxn>
                <a:cxn ang="0">
                  <a:pos x="1210" y="744"/>
                </a:cxn>
                <a:cxn ang="0">
                  <a:pos x="1536" y="0"/>
                </a:cxn>
              </a:cxnLst>
              <a:rect l="0" t="0" r="r" b="b"/>
              <a:pathLst>
                <a:path w="1764" h="2569">
                  <a:moveTo>
                    <a:pt x="1764" y="741"/>
                  </a:moveTo>
                  <a:cubicBezTo>
                    <a:pt x="1529" y="915"/>
                    <a:pt x="647" y="1509"/>
                    <a:pt x="356" y="1783"/>
                  </a:cubicBezTo>
                  <a:cubicBezTo>
                    <a:pt x="65" y="2057"/>
                    <a:pt x="0" y="2301"/>
                    <a:pt x="18" y="2386"/>
                  </a:cubicBezTo>
                  <a:cubicBezTo>
                    <a:pt x="36" y="2471"/>
                    <a:pt x="267" y="2569"/>
                    <a:pt x="466" y="2295"/>
                  </a:cubicBezTo>
                  <a:cubicBezTo>
                    <a:pt x="665" y="2021"/>
                    <a:pt x="1032" y="1126"/>
                    <a:pt x="1210" y="744"/>
                  </a:cubicBezTo>
                  <a:cubicBezTo>
                    <a:pt x="1388" y="362"/>
                    <a:pt x="1468" y="155"/>
                    <a:pt x="1536" y="0"/>
                  </a:cubicBezTo>
                </a:path>
              </a:pathLst>
            </a:custGeom>
            <a:noFill/>
            <a:ln w="152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4558" y="1707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 rot="1367641">
              <a:off x="3713" y="1664"/>
              <a:ext cx="545" cy="1406"/>
            </a:xfrm>
            <a:prstGeom prst="ellips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332" y="206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5429256" y="714356"/>
            <a:ext cx="1214446" cy="1500198"/>
            <a:chOff x="3832" y="270"/>
            <a:chExt cx="2160" cy="2754"/>
          </a:xfrm>
        </p:grpSpPr>
        <p:sp>
          <p:nvSpPr>
            <p:cNvPr id="13" name="Oval 25"/>
            <p:cNvSpPr>
              <a:spLocks noChangeArrowheads="1"/>
            </p:cNvSpPr>
            <p:nvPr/>
          </p:nvSpPr>
          <p:spPr bwMode="auto">
            <a:xfrm rot="1367641">
              <a:off x="3832" y="1618"/>
              <a:ext cx="545" cy="1406"/>
            </a:xfrm>
            <a:prstGeom prst="ellips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4422" y="270"/>
              <a:ext cx="1570" cy="1960"/>
            </a:xfrm>
            <a:custGeom>
              <a:avLst/>
              <a:gdLst>
                <a:gd name="T0" fmla="*/ 0 w 1570"/>
                <a:gd name="T1" fmla="*/ 1960 h 1960"/>
                <a:gd name="T2" fmla="*/ 733 w 1570"/>
                <a:gd name="T3" fmla="*/ 315 h 1960"/>
                <a:gd name="T4" fmla="*/ 1025 w 1570"/>
                <a:gd name="T5" fmla="*/ 68 h 1960"/>
                <a:gd name="T6" fmla="*/ 1570 w 1570"/>
                <a:gd name="T7" fmla="*/ 55 h 1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0"/>
                <a:gd name="T13" fmla="*/ 0 h 1960"/>
                <a:gd name="T14" fmla="*/ 1570 w 1570"/>
                <a:gd name="T15" fmla="*/ 1960 h 1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0" h="1960">
                  <a:moveTo>
                    <a:pt x="0" y="1960"/>
                  </a:moveTo>
                  <a:cubicBezTo>
                    <a:pt x="124" y="1686"/>
                    <a:pt x="562" y="630"/>
                    <a:pt x="733" y="315"/>
                  </a:cubicBezTo>
                  <a:cubicBezTo>
                    <a:pt x="904" y="0"/>
                    <a:pt x="886" y="111"/>
                    <a:pt x="1025" y="68"/>
                  </a:cubicBezTo>
                  <a:cubicBezTo>
                    <a:pt x="1164" y="25"/>
                    <a:pt x="1457" y="58"/>
                    <a:pt x="1570" y="55"/>
                  </a:cubicBezTo>
                </a:path>
              </a:pathLst>
            </a:custGeom>
            <a:noFill/>
            <a:ln w="152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>
              <a:off x="4377" y="223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с_</a:t>
            </a:r>
            <a:r>
              <a:rPr lang="ru-RU" sz="4400" b="1" dirty="0" err="1" smtClean="0"/>
              <a:t>елайте</a:t>
            </a:r>
            <a:r>
              <a:rPr lang="ru-RU" sz="4400" b="1" dirty="0" smtClean="0"/>
              <a:t>  </a:t>
            </a:r>
            <a:endParaRPr lang="ru-RU" sz="4400" b="1" dirty="0"/>
          </a:p>
        </p:txBody>
      </p:sp>
      <p:pic>
        <p:nvPicPr>
          <p:cNvPr id="5" name="Picture 2" descr="http://all-pages.com/img/repphotos2/repphoto_3651_75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643050"/>
            <a:ext cx="3000396" cy="1998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2" name="Picture 2" descr="http://s52.radikal.ru/i137/1001/f1/325102004f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643050"/>
            <a:ext cx="2406774" cy="21431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4" name="Picture 4" descr="http://album.foto.ru:8080/photos/pr0/148189/598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143380"/>
            <a:ext cx="1928826" cy="21841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http://www.videomax.ru/forum/uploads/20070107_174156_%F1%E8%ED%E8%F6%F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4143380"/>
            <a:ext cx="2428892" cy="20738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07.04.2011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F0F7B-F966-45A6-9B8A-8CEF7EC2A3DA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78222"/>
            <a:ext cx="9381629" cy="703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178592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2000240"/>
            <a:ext cx="3000396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Тест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Вставь пропущенную букву.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480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 … ант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810000" y="3048000"/>
            <a:ext cx="304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2133600" y="4419600"/>
            <a:ext cx="10668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5410200"/>
            <a:ext cx="10668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 dirty="0" err="1">
                <a:solidFill>
                  <a:srgbClr val="FF0066"/>
                </a:solidFill>
              </a:rPr>
              <a:t>д</a:t>
            </a:r>
            <a:endParaRPr lang="ru-RU" sz="6000" b="1" dirty="0">
              <a:solidFill>
                <a:srgbClr val="FF0066"/>
              </a:solidFill>
            </a:endParaRPr>
          </a:p>
        </p:txBody>
      </p:sp>
      <p:sp>
        <p:nvSpPr>
          <p:cNvPr id="51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5334000"/>
            <a:ext cx="1066800" cy="9906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105400" y="5638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</a:rPr>
              <a:t>или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33400" y="1600200"/>
            <a:ext cx="586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524000" y="30480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б</a:t>
            </a:r>
          </a:p>
        </p:txBody>
      </p:sp>
      <p:pic>
        <p:nvPicPr>
          <p:cNvPr id="5138" name="Picture 18" descr="012fe0a7e35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295400"/>
            <a:ext cx="3810000" cy="3724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</p:childTnLst>
        </p:cTn>
      </p:par>
    </p:tnLst>
    <p:bldLst>
      <p:bldP spid="51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3200400"/>
            <a:ext cx="6781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о…и…ел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4572000" y="3200400"/>
            <a:ext cx="3048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43000" y="4343400"/>
            <a:ext cx="914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5334000"/>
            <a:ext cx="9144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717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5334000"/>
            <a:ext cx="9144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667000" y="4343400"/>
            <a:ext cx="990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1600" y="5334000"/>
            <a:ext cx="9144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717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5334000"/>
            <a:ext cx="9144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819400" y="28956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219200" y="2895600"/>
            <a:ext cx="1066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62000" y="685800"/>
            <a:ext cx="502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  <p:pic>
        <p:nvPicPr>
          <p:cNvPr id="7189" name="Picture 21" descr="obi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DAB9A"/>
              </a:clrFrom>
              <a:clrTo>
                <a:srgbClr val="9DAB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83" grpId="0"/>
      <p:bldP spid="7184" grpId="0"/>
      <p:bldP spid="71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2514600"/>
            <a:ext cx="5105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яго … а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990600" y="2133600"/>
            <a:ext cx="30480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209800" y="3810000"/>
            <a:ext cx="1219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09800" y="4800600"/>
            <a:ext cx="914400" cy="10668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819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800600"/>
            <a:ext cx="914400" cy="1025525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pic>
        <p:nvPicPr>
          <p:cNvPr id="8199" name="Picture 7" descr="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14400"/>
            <a:ext cx="5715000" cy="5411788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362200" y="23622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2000" y="685800"/>
            <a:ext cx="586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8200" grpId="0"/>
      <p:bldP spid="82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2514600"/>
            <a:ext cx="7239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rgbClr val="003399"/>
                </a:solidFill>
              </a:rPr>
              <a:t> …у…лик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1981200" y="2286000"/>
            <a:ext cx="2286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209800" y="37338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1600" y="48006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922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48006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92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8006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922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48006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57200" y="37338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09600" y="457200"/>
            <a:ext cx="609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62000" y="2209800"/>
            <a:ext cx="914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09800" y="22098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б</a:t>
            </a:r>
          </a:p>
        </p:txBody>
      </p:sp>
      <p:pic>
        <p:nvPicPr>
          <p:cNvPr id="9235" name="Picture 19" descr="bag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219200"/>
            <a:ext cx="4495800" cy="2740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05200" y="2209800"/>
            <a:ext cx="5638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rgbClr val="003399"/>
                </a:solidFill>
              </a:rPr>
              <a:t>про … укты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6934200" y="1981200"/>
            <a:ext cx="2286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572000" y="34290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486400" y="1905000"/>
            <a:ext cx="1066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429000" y="609600"/>
            <a:ext cx="541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  <p:sp>
        <p:nvSpPr>
          <p:cNvPr id="1025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4800600"/>
            <a:ext cx="914400" cy="10668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10254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0600" y="4800600"/>
            <a:ext cx="914400" cy="1025525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pic>
        <p:nvPicPr>
          <p:cNvPr id="10257" name="Picture 17" descr="sadia-_b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95400"/>
            <a:ext cx="3209925" cy="3333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86200" y="2362200"/>
            <a:ext cx="5562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кора…ль</a:t>
            </a:r>
          </a:p>
        </p:txBody>
      </p:sp>
      <p:sp>
        <p:nvSpPr>
          <p:cNvPr id="1229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4876800"/>
            <a:ext cx="9906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4876800"/>
            <a:ext cx="9144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pic>
        <p:nvPicPr>
          <p:cNvPr id="12293" name="Picture 5" descr="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3810000" cy="3795713"/>
          </a:xfrm>
          <a:prstGeom prst="rect">
            <a:avLst/>
          </a:prstGeom>
          <a:noFill/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6934200" y="2057400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6019800" y="34290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581400" y="6096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14600" y="1981200"/>
            <a:ext cx="6477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…у…ильник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5257800" y="1752600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048000" y="31242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4648200"/>
            <a:ext cx="10668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133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7000" y="4648200"/>
            <a:ext cx="10668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953000" y="31242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0600" y="4648200"/>
            <a:ext cx="10668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13322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1400" y="4648200"/>
            <a:ext cx="10668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590800" y="1752600"/>
            <a:ext cx="914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191000" y="16764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62000" y="381000"/>
            <a:ext cx="518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  <p:pic>
        <p:nvPicPr>
          <p:cNvPr id="13331" name="Picture 19" descr="1207722945_alarm_256x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</p:childTnLst>
        </p:cTn>
      </p:par>
    </p:tnLst>
    <p:bldLst>
      <p:bldP spid="13326" grpId="0"/>
      <p:bldP spid="133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3352800"/>
            <a:ext cx="6400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авто…ус</a:t>
            </a:r>
          </a:p>
        </p:txBody>
      </p:sp>
      <p:sp>
        <p:nvSpPr>
          <p:cNvPr id="153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9906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38400" y="5334000"/>
            <a:ext cx="9144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pic>
        <p:nvPicPr>
          <p:cNvPr id="15365" name="Picture 5" descr="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09600"/>
            <a:ext cx="4876800" cy="3013075"/>
          </a:xfrm>
          <a:prstGeom prst="rect">
            <a:avLst/>
          </a:prstGeom>
          <a:noFill/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2438400" y="3124200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590800" y="45720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667000" y="3048000"/>
            <a:ext cx="1143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57200" y="17526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5200" b="1" dirty="0" smtClean="0">
                <a:solidFill>
                  <a:srgbClr val="0070C0"/>
                </a:solidFill>
              </a:rPr>
              <a:t>Задачи: 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Закрепить знания о буквах </a:t>
            </a:r>
            <a:r>
              <a:rPr lang="ru-RU" b="1" dirty="0" err="1" smtClean="0">
                <a:solidFill>
                  <a:srgbClr val="0070C0"/>
                </a:solidFill>
              </a:rPr>
              <a:t>б-д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Учить сравнивать буквы </a:t>
            </a:r>
            <a:r>
              <a:rPr lang="ru-RU" b="1" dirty="0" err="1" smtClean="0">
                <a:solidFill>
                  <a:srgbClr val="0070C0"/>
                </a:solidFill>
              </a:rPr>
              <a:t>б-д</a:t>
            </a:r>
            <a:r>
              <a:rPr lang="ru-RU" b="1" dirty="0" smtClean="0">
                <a:solidFill>
                  <a:srgbClr val="0070C0"/>
                </a:solidFill>
              </a:rPr>
              <a:t> по начертанию, соотносить эти буквы с символами и звуками;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Развивать пространственные и кинетические представления, слуховое внимание и память;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Воспитывать бережное отношение к зимующим птицам и зверям.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07.04.2011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F0F7B-F966-45A6-9B8A-8CEF7EC2A3DA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290888" cy="4462463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2590800"/>
            <a:ext cx="6324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моло…чина</a:t>
            </a:r>
          </a:p>
        </p:txBody>
      </p:sp>
      <p:sp>
        <p:nvSpPr>
          <p:cNvPr id="1638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51054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163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51054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3581400" y="2209800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676400" y="37338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00400" y="2362200"/>
            <a:ext cx="1066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33400" y="6096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>Молодцы!</a:t>
            </a:r>
            <a:endParaRPr lang="ru-RU" sz="8800" b="1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 bwMode="auto">
          <a:xfrm>
            <a:off x="457200" y="2552642"/>
            <a:ext cx="4038600" cy="262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9151"/>
            <a:ext cx="4038600" cy="2728061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928670"/>
            <a:ext cx="3782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Презентацию подготовила учитель-дефектолог ГУО СОШ №5 Г. Пружаны </a:t>
            </a:r>
            <a:r>
              <a:rPr lang="ru-RU" b="1" dirty="0" err="1" smtClean="0"/>
              <a:t>Красевич</a:t>
            </a:r>
            <a:r>
              <a:rPr lang="ru-RU" b="1" dirty="0" smtClean="0"/>
              <a:t> Н.П.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деревья в ин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549275"/>
            <a:ext cx="8605838" cy="4392613"/>
            <a:chOff x="158" y="300"/>
            <a:chExt cx="5421" cy="2767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786314" y="2663825"/>
            <a:ext cx="2800350" cy="4194175"/>
            <a:chOff x="3054" y="1664"/>
            <a:chExt cx="1764" cy="2642"/>
          </a:xfrm>
        </p:grpSpPr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3054" y="1737"/>
              <a:ext cx="1764" cy="2569"/>
            </a:xfrm>
            <a:custGeom>
              <a:avLst/>
              <a:gdLst/>
              <a:ahLst/>
              <a:cxnLst>
                <a:cxn ang="0">
                  <a:pos x="1764" y="741"/>
                </a:cxn>
                <a:cxn ang="0">
                  <a:pos x="356" y="1783"/>
                </a:cxn>
                <a:cxn ang="0">
                  <a:pos x="18" y="2386"/>
                </a:cxn>
                <a:cxn ang="0">
                  <a:pos x="466" y="2295"/>
                </a:cxn>
                <a:cxn ang="0">
                  <a:pos x="1210" y="744"/>
                </a:cxn>
                <a:cxn ang="0">
                  <a:pos x="1536" y="0"/>
                </a:cxn>
              </a:cxnLst>
              <a:rect l="0" t="0" r="r" b="b"/>
              <a:pathLst>
                <a:path w="1764" h="2569">
                  <a:moveTo>
                    <a:pt x="1764" y="741"/>
                  </a:moveTo>
                  <a:cubicBezTo>
                    <a:pt x="1529" y="915"/>
                    <a:pt x="647" y="1509"/>
                    <a:pt x="356" y="1783"/>
                  </a:cubicBezTo>
                  <a:cubicBezTo>
                    <a:pt x="65" y="2057"/>
                    <a:pt x="0" y="2301"/>
                    <a:pt x="18" y="2386"/>
                  </a:cubicBezTo>
                  <a:cubicBezTo>
                    <a:pt x="36" y="2471"/>
                    <a:pt x="267" y="2569"/>
                    <a:pt x="466" y="2295"/>
                  </a:cubicBezTo>
                  <a:cubicBezTo>
                    <a:pt x="665" y="2021"/>
                    <a:pt x="1032" y="1126"/>
                    <a:pt x="1210" y="744"/>
                  </a:cubicBezTo>
                  <a:cubicBezTo>
                    <a:pt x="1388" y="362"/>
                    <a:pt x="1468" y="155"/>
                    <a:pt x="15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4558" y="1707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 rot="1367641">
              <a:off x="3713" y="1664"/>
              <a:ext cx="545" cy="140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4332" y="206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161" name="AutoShape 17"/>
          <p:cNvSpPr>
            <a:spLocks noChangeArrowheads="1"/>
          </p:cNvSpPr>
          <p:nvPr/>
        </p:nvSpPr>
        <p:spPr bwMode="auto">
          <a:xfrm rot="12875164">
            <a:off x="6984520" y="3529079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3" descr="D:\мое\рь\103147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3071834" cy="442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2 -0.02912 C -0.03091 -0.07326 -0.0349 -0.09475 -0.04202 -0.11047 C -0.04914 -0.12618 -0.06632 -0.14028 -0.08507 -0.12341 C -0.10382 -0.10654 -0.14011 -0.04391 -0.15452 -0.00855 C -0.16893 0.02658 -0.1698 0.0587 -0.17118 0.08759 C -0.17257 0.11648 -0.17327 0.15438 -0.16285 0.16547 C -0.15243 0.17657 -0.12934 0.18697 -0.10868 0.15438 C -0.08803 0.12156 -0.05313 0.01525 -0.04202 -0.02912 Z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8 -0.11944 C -0.06875 0.06065 -0.13056 0.24074 -0.16372 0.33056 C -0.19688 0.41991 -0.19289 0.39722 -0.20539 0.41736 C -0.21789 0.43773 -0.22882 0.44745 -0.23872 0.45093 C -0.24862 0.4544 -0.26094 0.4537 -0.26511 0.43796 C -0.26928 0.42199 -0.2757 0.38519 -0.26372 0.35648 C -0.25174 0.32755 -0.24063 0.31412 -0.19289 0.26366 C -0.14514 0.21366 -0.06146 0.1338 0.02239 0.05463 " pathEditMode="relative" rAng="0" ptsTypes="aaaaaaaA">
                                      <p:cBhvr>
                                        <p:cTn id="9" dur="5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1" animBg="1"/>
      <p:bldP spid="616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065713" y="509588"/>
            <a:ext cx="3429000" cy="4371975"/>
            <a:chOff x="3832" y="270"/>
            <a:chExt cx="2160" cy="2754"/>
          </a:xfrm>
        </p:grpSpPr>
        <p:sp>
          <p:nvSpPr>
            <p:cNvPr id="3097" name="Oval 25"/>
            <p:cNvSpPr>
              <a:spLocks noChangeArrowheads="1"/>
            </p:cNvSpPr>
            <p:nvPr/>
          </p:nvSpPr>
          <p:spPr bwMode="auto">
            <a:xfrm rot="1367641">
              <a:off x="3832" y="1618"/>
              <a:ext cx="545" cy="140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4422" y="270"/>
              <a:ext cx="1570" cy="1960"/>
            </a:xfrm>
            <a:custGeom>
              <a:avLst/>
              <a:gdLst/>
              <a:ahLst/>
              <a:cxnLst>
                <a:cxn ang="0">
                  <a:pos x="0" y="1960"/>
                </a:cxn>
                <a:cxn ang="0">
                  <a:pos x="733" y="315"/>
                </a:cxn>
                <a:cxn ang="0">
                  <a:pos x="1025" y="68"/>
                </a:cxn>
                <a:cxn ang="0">
                  <a:pos x="1570" y="55"/>
                </a:cxn>
              </a:cxnLst>
              <a:rect l="0" t="0" r="r" b="b"/>
              <a:pathLst>
                <a:path w="1570" h="1960">
                  <a:moveTo>
                    <a:pt x="0" y="1960"/>
                  </a:moveTo>
                  <a:cubicBezTo>
                    <a:pt x="124" y="1686"/>
                    <a:pt x="562" y="630"/>
                    <a:pt x="733" y="315"/>
                  </a:cubicBezTo>
                  <a:cubicBezTo>
                    <a:pt x="904" y="0"/>
                    <a:pt x="886" y="111"/>
                    <a:pt x="1025" y="68"/>
                  </a:cubicBezTo>
                  <a:cubicBezTo>
                    <a:pt x="1164" y="25"/>
                    <a:pt x="1457" y="58"/>
                    <a:pt x="1570" y="5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AutoShape 23"/>
            <p:cNvSpPr>
              <a:spLocks noChangeArrowheads="1"/>
            </p:cNvSpPr>
            <p:nvPr/>
          </p:nvSpPr>
          <p:spPr bwMode="auto">
            <a:xfrm>
              <a:off x="4377" y="223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6002338" y="3068638"/>
            <a:ext cx="144462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 rot="7963524">
            <a:off x="5987818" y="3230108"/>
            <a:ext cx="649288" cy="54444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" name="Picture 4" descr="14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45378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3 -0.0245 C -0.02066 -0.06217 -0.02413 -0.0765 -0.03298 -0.08551 C -0.04184 -0.09452 -0.06093 -0.10076 -0.07986 -0.07857 C -0.09878 -0.05639 -0.1342 0.00324 -0.14652 0.04784 C -0.15885 0.09221 -0.15694 0.16085 -0.15382 0.18812 C -0.15069 0.21539 -0.14184 0.21955 -0.12777 0.2117 C -0.11371 0.20384 -0.0868 0.18003 -0.06944 0.14075 C -0.05208 0.10169 -0.03281 0.01341 -0.02673 -0.0245 Z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-0.0245 C -0.00486 -0.07927 0.07222 -0.28865 0.10416 -0.3522 C 0.13611 -0.4153 0.14375 -0.39612 0.16545 -0.40443 C 0.18715 -0.41299 0.22118 -0.40212 0.23472 -0.40189 C 0.24878 -0.4012 0.24462 -0.40189 0.24722 -0.40189 " pathEditMode="relative" rAng="0" ptsTypes="aaaaa">
                                      <p:cBhvr>
                                        <p:cTn id="9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2" animBg="1"/>
      <p:bldP spid="310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untы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9" name="Picture 5" descr="ёжик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63988"/>
            <a:ext cx="2808287" cy="2181225"/>
          </a:xfrm>
          <a:prstGeom prst="rect">
            <a:avLst/>
          </a:prstGeom>
          <a:noFill/>
        </p:spPr>
      </p:pic>
      <p:pic>
        <p:nvPicPr>
          <p:cNvPr id="16392" name="Picture 8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688" y="2819400"/>
            <a:ext cx="1190625" cy="1219200"/>
          </a:xfrm>
          <a:prstGeom prst="rect">
            <a:avLst/>
          </a:prstGeom>
          <a:noFill/>
        </p:spPr>
      </p:pic>
      <p:pic>
        <p:nvPicPr>
          <p:cNvPr id="16393" name="Picture 9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844675"/>
            <a:ext cx="1190625" cy="1219200"/>
          </a:xfrm>
          <a:prstGeom prst="rect">
            <a:avLst/>
          </a:prstGeom>
          <a:noFill/>
        </p:spPr>
      </p:pic>
      <p:pic>
        <p:nvPicPr>
          <p:cNvPr id="16394" name="Picture 10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429000"/>
            <a:ext cx="1190625" cy="1219200"/>
          </a:xfrm>
          <a:prstGeom prst="rect">
            <a:avLst/>
          </a:prstGeom>
          <a:noFill/>
        </p:spPr>
      </p:pic>
      <p:pic>
        <p:nvPicPr>
          <p:cNvPr id="16395" name="Picture 11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620713"/>
            <a:ext cx="1190625" cy="1219200"/>
          </a:xfrm>
          <a:prstGeom prst="rect">
            <a:avLst/>
          </a:prstGeom>
          <a:noFill/>
        </p:spPr>
      </p:pic>
      <p:pic>
        <p:nvPicPr>
          <p:cNvPr id="16396" name="Picture 12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60350"/>
            <a:ext cx="1190625" cy="1219200"/>
          </a:xfrm>
          <a:prstGeom prst="rect">
            <a:avLst/>
          </a:prstGeom>
          <a:noFill/>
        </p:spPr>
      </p:pic>
      <p:pic>
        <p:nvPicPr>
          <p:cNvPr id="16397" name="Picture 13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844675"/>
            <a:ext cx="1190625" cy="1219200"/>
          </a:xfrm>
          <a:prstGeom prst="rect">
            <a:avLst/>
          </a:prstGeom>
          <a:noFill/>
        </p:spPr>
      </p:pic>
      <p:pic>
        <p:nvPicPr>
          <p:cNvPr id="16398" name="Picture 14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933825"/>
            <a:ext cx="1190625" cy="1219200"/>
          </a:xfrm>
          <a:prstGeom prst="rect">
            <a:avLst/>
          </a:prstGeom>
          <a:noFill/>
        </p:spPr>
      </p:pic>
      <p:pic>
        <p:nvPicPr>
          <p:cNvPr id="16399" name="Picture 15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268413"/>
            <a:ext cx="1190625" cy="1219200"/>
          </a:xfrm>
          <a:prstGeom prst="rect">
            <a:avLst/>
          </a:prstGeom>
          <a:noFill/>
        </p:spPr>
      </p:pic>
      <p:pic>
        <p:nvPicPr>
          <p:cNvPr id="16400" name="Picture 16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349500"/>
            <a:ext cx="1190625" cy="1219200"/>
          </a:xfrm>
          <a:prstGeom prst="rect">
            <a:avLst/>
          </a:prstGeom>
          <a:noFill/>
        </p:spPr>
      </p:pic>
      <p:pic>
        <p:nvPicPr>
          <p:cNvPr id="16401" name="Picture 17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013325"/>
            <a:ext cx="1190625" cy="1219200"/>
          </a:xfrm>
          <a:prstGeom prst="rect">
            <a:avLst/>
          </a:prstGeom>
          <a:noFill/>
        </p:spPr>
      </p:pic>
      <p:pic>
        <p:nvPicPr>
          <p:cNvPr id="16402" name="Picture 18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581525"/>
            <a:ext cx="1190625" cy="1219200"/>
          </a:xfrm>
          <a:prstGeom prst="rect">
            <a:avLst/>
          </a:prstGeom>
          <a:noFill/>
        </p:spPr>
      </p:pic>
      <p:pic>
        <p:nvPicPr>
          <p:cNvPr id="16403" name="Picture 19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49275"/>
            <a:ext cx="1190625" cy="1219200"/>
          </a:xfrm>
          <a:prstGeom prst="rect">
            <a:avLst/>
          </a:prstGeom>
          <a:noFill/>
        </p:spPr>
      </p:pic>
      <p:pic>
        <p:nvPicPr>
          <p:cNvPr id="16404" name="Picture 20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149725"/>
            <a:ext cx="1190625" cy="1219200"/>
          </a:xfrm>
          <a:prstGeom prst="rect">
            <a:avLst/>
          </a:prstGeom>
          <a:noFill/>
        </p:spPr>
      </p:pic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179388" y="188913"/>
            <a:ext cx="3960812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79388" y="188913"/>
            <a:ext cx="405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Спрятались ежишки</a:t>
            </a:r>
          </a:p>
          <a:p>
            <a:r>
              <a:rPr lang="ru-RU" sz="2400" b="1">
                <a:solidFill>
                  <a:schemeClr val="accent2"/>
                </a:solidFill>
              </a:rPr>
              <a:t>Под листья и под шишки.</a:t>
            </a:r>
          </a:p>
        </p:txBody>
      </p:sp>
      <p:pic>
        <p:nvPicPr>
          <p:cNvPr id="16408" name="Picture 24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44675"/>
            <a:ext cx="1190625" cy="1219200"/>
          </a:xfrm>
          <a:prstGeom prst="rect">
            <a:avLst/>
          </a:prstGeom>
          <a:noFill/>
        </p:spPr>
      </p:pic>
      <p:pic>
        <p:nvPicPr>
          <p:cNvPr id="16409" name="Picture 25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5229225"/>
            <a:ext cx="1190625" cy="1219200"/>
          </a:xfrm>
          <a:prstGeom prst="rect">
            <a:avLst/>
          </a:prstGeom>
          <a:noFill/>
        </p:spPr>
      </p:pic>
      <p:pic>
        <p:nvPicPr>
          <p:cNvPr id="16410" name="Picture 26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068638"/>
            <a:ext cx="1190625" cy="1219200"/>
          </a:xfrm>
          <a:prstGeom prst="rect">
            <a:avLst/>
          </a:prstGeom>
          <a:noFill/>
        </p:spPr>
      </p:pic>
      <p:pic>
        <p:nvPicPr>
          <p:cNvPr id="16411" name="Picture 27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276475"/>
            <a:ext cx="1190625" cy="1219200"/>
          </a:xfrm>
          <a:prstGeom prst="rect">
            <a:avLst/>
          </a:prstGeom>
          <a:noFill/>
        </p:spPr>
      </p:pic>
      <p:pic>
        <p:nvPicPr>
          <p:cNvPr id="16412" name="Picture 28" descr="1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229225"/>
            <a:ext cx="1190625" cy="1219200"/>
          </a:xfrm>
          <a:prstGeom prst="rect">
            <a:avLst/>
          </a:prstGeom>
          <a:noFill/>
        </p:spPr>
      </p:pic>
      <p:pic>
        <p:nvPicPr>
          <p:cNvPr id="16414" name="Picture 30" descr="21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7475" y="6381750"/>
            <a:ext cx="2676525" cy="285750"/>
          </a:xfrm>
          <a:prstGeom prst="rect">
            <a:avLst/>
          </a:prstGeom>
          <a:noFill/>
        </p:spPr>
      </p:pic>
      <p:pic>
        <p:nvPicPr>
          <p:cNvPr id="16415" name="Picture 31" descr="ёж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4365625"/>
            <a:ext cx="2016125" cy="1206500"/>
          </a:xfrm>
          <a:prstGeom prst="rect">
            <a:avLst/>
          </a:prstGeom>
          <a:noFill/>
        </p:spPr>
      </p:pic>
      <p:pic>
        <p:nvPicPr>
          <p:cNvPr id="16417" name="Picture 33" descr="ёж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868863"/>
            <a:ext cx="2303462" cy="1379537"/>
          </a:xfrm>
          <a:prstGeom prst="rect">
            <a:avLst/>
          </a:prstGeom>
          <a:noFill/>
        </p:spPr>
      </p:pic>
      <p:pic>
        <p:nvPicPr>
          <p:cNvPr id="16418" name="Picture 34" descr="снег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3357563"/>
            <a:ext cx="5472113" cy="4103687"/>
          </a:xfrm>
          <a:prstGeom prst="rect">
            <a:avLst/>
          </a:prstGeom>
          <a:noFill/>
        </p:spPr>
      </p:pic>
      <p:pic>
        <p:nvPicPr>
          <p:cNvPr id="30" name="Picture 4" descr="untы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ub120"/>
          <p:cNvPicPr>
            <a:picLocks noChangeAspect="1" noChangeArrowheads="1"/>
          </p:cNvPicPr>
          <p:nvPr/>
        </p:nvPicPr>
        <p:blipFill>
          <a:blip r:embed="rId3" cstate="print">
            <a:lum bright="-6000" contrast="10000"/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зимушк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202</Words>
  <Application>Microsoft Office PowerPoint</Application>
  <PresentationFormat>Экран (4:3)</PresentationFormat>
  <Paragraphs>100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Дифференциация букв           и      в слогах, словах и предложениях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ЗИМОЙ</vt:lpstr>
      <vt:lpstr> _елый  снег</vt:lpstr>
      <vt:lpstr>_ети </vt:lpstr>
      <vt:lpstr> _ежать на лыжах</vt:lpstr>
      <vt:lpstr> снежная _а_а</vt:lpstr>
      <vt:lpstr>тяжело зимой</vt:lpstr>
      <vt:lpstr>с_елайте  </vt:lpstr>
      <vt:lpstr>Слайд 21</vt:lpstr>
      <vt:lpstr>Вставь пропущенную букву.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Молодцы!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букв  и    в слогах, словах и предложениях</dc:title>
  <dc:creator>Admin</dc:creator>
  <cp:lastModifiedBy>User</cp:lastModifiedBy>
  <cp:revision>44</cp:revision>
  <dcterms:created xsi:type="dcterms:W3CDTF">2011-01-10T16:24:31Z</dcterms:created>
  <dcterms:modified xsi:type="dcterms:W3CDTF">2011-04-07T16:41:58Z</dcterms:modified>
</cp:coreProperties>
</file>